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265" r:id="rId3"/>
    <p:sldId id="263" r:id="rId4"/>
    <p:sldId id="258" r:id="rId5"/>
    <p:sldId id="262" r:id="rId6"/>
    <p:sldId id="269" r:id="rId7"/>
    <p:sldId id="268" r:id="rId8"/>
    <p:sldId id="264" r:id="rId9"/>
    <p:sldId id="266" r:id="rId10"/>
    <p:sldId id="267" r:id="rId11"/>
    <p:sldId id="273" r:id="rId12"/>
    <p:sldId id="271" r:id="rId13"/>
    <p:sldId id="278" r:id="rId14"/>
    <p:sldId id="272" r:id="rId15"/>
    <p:sldId id="274" r:id="rId16"/>
    <p:sldId id="279" r:id="rId17"/>
    <p:sldId id="275" r:id="rId18"/>
    <p:sldId id="270" r:id="rId19"/>
    <p:sldId id="277" r:id="rId20"/>
    <p:sldId id="276" r:id="rId21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9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3756">
          <p15:clr>
            <a:srgbClr val="A4A3A4"/>
          </p15:clr>
        </p15:guide>
        <p15:guide id="5" pos="339">
          <p15:clr>
            <a:srgbClr val="A4A3A4"/>
          </p15:clr>
        </p15:guide>
        <p15:guide id="6" pos="56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3F9C35"/>
    <a:srgbClr val="FFFFFF"/>
    <a:srgbClr val="34B233"/>
    <a:srgbClr val="000000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9" autoAdjust="0"/>
    <p:restoredTop sz="87108" autoAdjust="0"/>
  </p:normalViewPr>
  <p:slideViewPr>
    <p:cSldViewPr snapToGrid="0" showGuides="1">
      <p:cViewPr varScale="1">
        <p:scale>
          <a:sx n="72" d="100"/>
          <a:sy n="72" d="100"/>
        </p:scale>
        <p:origin x="60" y="678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471A8-0A16-49F0-9B08-3B264A053445}" type="datetimeFigureOut">
              <a:rPr lang="nl-NL" smtClean="0"/>
              <a:t>23-10-2018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FF1F9-563C-447A-B5FF-C6826F7DA5F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237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 diurnal pattern (semi-diurnal?). Bigger differences between the methods (especially </a:t>
            </a:r>
            <a:r>
              <a:rPr lang="en-GB" dirty="0" err="1" smtClean="0"/>
              <a:t>thresholded</a:t>
            </a:r>
            <a:r>
              <a:rPr lang="en-GB" dirty="0" smtClean="0"/>
              <a:t> and masked).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F1F9-563C-447A-B5FF-C6826F7DA5F7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7719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Drops around</a:t>
            </a:r>
            <a:r>
              <a:rPr lang="en-GB" baseline="0" dirty="0" smtClean="0"/>
              <a:t> the edges are artefact from the median filter. Did not have time to fix it. </a:t>
            </a:r>
            <a:r>
              <a:rPr lang="en-GB" dirty="0" err="1" smtClean="0"/>
              <a:t>Belwind</a:t>
            </a:r>
            <a:r>
              <a:rPr lang="en-GB" baseline="0" dirty="0" smtClean="0"/>
              <a:t> has a bigger Sa overall. For both cases, we see a decreasing trend, maybe less pronounced for strong marks.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F1F9-563C-447A-B5FF-C6826F7DA5F7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859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39787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3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Auteursnaam</a:t>
            </a:r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0"/>
            <a:ext cx="5040000" cy="57358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2"/>
            <a:ext cx="3276600" cy="4122638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2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5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0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2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2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0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2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2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0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7"/>
            <a:ext cx="8442796" cy="8388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3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5544884" y="605821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0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3" y="1828800"/>
            <a:ext cx="8404225" cy="4133850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1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Auteursnaam</a:t>
            </a: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2" y="230188"/>
            <a:ext cx="8442796" cy="839787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dirty="0"/>
              <a:t>Klik om de stijl te bewerken</a:t>
            </a:r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4"/>
            <a:endParaRPr lang="nl-NL" dirty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49238" y="3929063"/>
            <a:ext cx="7840662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</p:sldLayoutIdLst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791650"/>
          </a:xfrm>
        </p:spPr>
        <p:txBody>
          <a:bodyPr/>
          <a:lstStyle/>
          <a:p>
            <a:r>
              <a:rPr lang="en-GB" dirty="0"/>
              <a:t>Acoustic profiler study</a:t>
            </a:r>
            <a:endParaRPr lang="nl-NL" dirty="0"/>
          </a:p>
        </p:txBody>
      </p:sp>
      <p:pic>
        <p:nvPicPr>
          <p:cNvPr id="20" name="Tijdelijke aanduiding voor afbeelding 19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489" y="2384763"/>
            <a:ext cx="2647950" cy="2647950"/>
          </a:xfrm>
        </p:spPr>
      </p:pic>
      <p:pic>
        <p:nvPicPr>
          <p:cNvPr id="17" name="Tijdelijke aanduiding voor afbeelding 16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1036" y="2384763"/>
            <a:ext cx="2647950" cy="2647950"/>
          </a:xfrm>
        </p:spPr>
      </p:pic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8218" y="2384763"/>
            <a:ext cx="2647950" cy="2647950"/>
          </a:xfrm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r="16500"/>
          <a:stretch>
            <a:fillRect/>
          </a:stretch>
        </p:blipFill>
        <p:spPr>
          <a:xfrm>
            <a:off x="436903" y="2384763"/>
            <a:ext cx="2647950" cy="2647950"/>
          </a:xfrm>
        </p:spPr>
      </p:pic>
    </p:spTree>
    <p:extLst>
      <p:ext uri="{BB962C8B-B14F-4D97-AF65-F5344CB8AC3E}">
        <p14:creationId xmlns:p14="http://schemas.microsoft.com/office/powerpoint/2010/main" val="29600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09F1-B174-4F0D-B804-683F7F47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92" y="0"/>
            <a:ext cx="8442796" cy="791650"/>
          </a:xfrm>
        </p:spPr>
        <p:txBody>
          <a:bodyPr/>
          <a:lstStyle/>
          <a:p>
            <a:r>
              <a:rPr lang="tr-TR" dirty="0"/>
              <a:t>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68984-9AC2-42B1-B3C7-B699C52795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6CBB8-EAA5-49D3-AC9B-B37F39552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133"/>
            <a:ext cx="9144000" cy="64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Belwind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68" y="1917475"/>
            <a:ext cx="4856432" cy="3814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17476"/>
            <a:ext cx="4571999" cy="35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7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6" y="3840431"/>
            <a:ext cx="3840478" cy="30161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9" y="3929726"/>
            <a:ext cx="3728532" cy="29282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823" y="661427"/>
            <a:ext cx="3929064" cy="30857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5" y="1021838"/>
            <a:ext cx="3832530" cy="3009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Belwind</a:t>
            </a:r>
            <a:endParaRPr lang="nl-NL" dirty="0"/>
          </a:p>
        </p:txBody>
      </p:sp>
      <p:cxnSp>
        <p:nvCxnSpPr>
          <p:cNvPr id="10" name="Straight Arrow Connector 9"/>
          <p:cNvCxnSpPr>
            <a:stCxn id="19" idx="1"/>
          </p:cNvCxnSpPr>
          <p:nvPr/>
        </p:nvCxnSpPr>
        <p:spPr>
          <a:xfrm flipH="1" flipV="1">
            <a:off x="993913" y="3172652"/>
            <a:ext cx="3052463" cy="667779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3"/>
          </p:cNvCxnSpPr>
          <p:nvPr/>
        </p:nvCxnSpPr>
        <p:spPr>
          <a:xfrm flipV="1">
            <a:off x="5311466" y="2835965"/>
            <a:ext cx="416195" cy="1004466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9" idx="2"/>
          </p:cNvCxnSpPr>
          <p:nvPr/>
        </p:nvCxnSpPr>
        <p:spPr>
          <a:xfrm>
            <a:off x="4678921" y="3987779"/>
            <a:ext cx="1160685" cy="1919107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46376" y="3693083"/>
            <a:ext cx="1265090" cy="294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100" dirty="0" smtClean="0">
                <a:solidFill>
                  <a:schemeClr val="accent6"/>
                </a:solidFill>
                <a:latin typeface="Verdana" pitchFamily="34" charset="0"/>
              </a:rPr>
              <a:t>Diurnal pattern</a:t>
            </a:r>
          </a:p>
        </p:txBody>
      </p:sp>
      <p:cxnSp>
        <p:nvCxnSpPr>
          <p:cNvPr id="25" name="Straight Arrow Connector 24"/>
          <p:cNvCxnSpPr>
            <a:stCxn id="19" idx="2"/>
          </p:cNvCxnSpPr>
          <p:nvPr/>
        </p:nvCxnSpPr>
        <p:spPr>
          <a:xfrm flipH="1">
            <a:off x="993913" y="3987779"/>
            <a:ext cx="3685008" cy="1919107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62900" y="3922425"/>
            <a:ext cx="409575" cy="525528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42076" y="3403341"/>
            <a:ext cx="1517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100" dirty="0" smtClean="0">
                <a:solidFill>
                  <a:schemeClr val="accent6"/>
                </a:solidFill>
                <a:latin typeface="Verdana" pitchFamily="34" charset="0"/>
              </a:rPr>
              <a:t>Reduced “strong marks” in-park</a:t>
            </a:r>
          </a:p>
        </p:txBody>
      </p:sp>
    </p:spTree>
    <p:extLst>
      <p:ext uri="{BB962C8B-B14F-4D97-AF65-F5344CB8AC3E}">
        <p14:creationId xmlns:p14="http://schemas.microsoft.com/office/powerpoint/2010/main" val="29610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Belwin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1465"/>
            <a:ext cx="4280452" cy="3361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88" y="1470649"/>
            <a:ext cx="4333460" cy="340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9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C-Power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826"/>
            <a:ext cx="4187687" cy="3288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90" y="1987826"/>
            <a:ext cx="4214191" cy="330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73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14" y="3938724"/>
            <a:ext cx="3717077" cy="2919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32" y="918241"/>
            <a:ext cx="3796259" cy="29814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9" y="945162"/>
            <a:ext cx="3796259" cy="2981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C-Power</a:t>
            </a:r>
            <a:endParaRPr lang="nl-NL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124700" y="3926625"/>
            <a:ext cx="1104901" cy="559650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91551" y="3384726"/>
            <a:ext cx="1517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100" dirty="0" smtClean="0">
                <a:solidFill>
                  <a:schemeClr val="accent6"/>
                </a:solidFill>
                <a:latin typeface="Verdana" pitchFamily="34" charset="0"/>
              </a:rPr>
              <a:t>Reduced “strong marks” in-park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6" y="3926625"/>
            <a:ext cx="3732482" cy="29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Resuls</a:t>
            </a:r>
            <a:r>
              <a:rPr lang="nl-NL" dirty="0" smtClean="0"/>
              <a:t> C-Power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547"/>
            <a:ext cx="4598116" cy="3611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16" y="1842050"/>
            <a:ext cx="4530622" cy="35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99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C-power/</a:t>
            </a:r>
            <a:r>
              <a:rPr lang="nl-NL" dirty="0" err="1" smtClean="0"/>
              <a:t>Belwind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60" y="1021838"/>
            <a:ext cx="3640968" cy="2859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73" y="1091758"/>
            <a:ext cx="3551940" cy="2789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72" y="3876482"/>
            <a:ext cx="3790142" cy="2976659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145743"/>
              </p:ext>
            </p:extLst>
          </p:nvPr>
        </p:nvGraphicFramePr>
        <p:xfrm>
          <a:off x="491642" y="3881341"/>
          <a:ext cx="378142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r:id="rId7" imgW="3781321" imgH="2971620" progId="Acrobat.Document.DC">
                  <p:embed/>
                </p:oleObj>
              </mc:Choice>
              <mc:Fallback>
                <p:oleObj name="Acrobat Document" r:id="rId7" imgW="3781321" imgH="297162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1642" y="3881341"/>
                        <a:ext cx="3781425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27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Further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Calibration</a:t>
            </a:r>
            <a:endParaRPr lang="nl-NL" dirty="0" smtClean="0"/>
          </a:p>
          <a:p>
            <a:r>
              <a:rPr lang="nl-NL" dirty="0" smtClean="0"/>
              <a:t>Check </a:t>
            </a:r>
            <a:r>
              <a:rPr lang="nl-NL" dirty="0" err="1" smtClean="0"/>
              <a:t>multi-frequency</a:t>
            </a:r>
            <a:r>
              <a:rPr lang="nl-NL" dirty="0" smtClean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out </a:t>
            </a:r>
            <a:r>
              <a:rPr lang="nl-NL" dirty="0" err="1" smtClean="0"/>
              <a:t>and</a:t>
            </a:r>
            <a:r>
              <a:rPr lang="nl-NL" dirty="0" smtClean="0"/>
              <a:t> in park</a:t>
            </a:r>
          </a:p>
          <a:p>
            <a:r>
              <a:rPr lang="nl-NL" dirty="0" err="1" smtClean="0"/>
              <a:t>Correlation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tidal</a:t>
            </a:r>
            <a:r>
              <a:rPr lang="nl-NL" dirty="0" smtClean="0"/>
              <a:t> </a:t>
            </a:r>
            <a:r>
              <a:rPr lang="nl-NL" dirty="0" err="1" smtClean="0"/>
              <a:t>patterns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SEL</a:t>
            </a:r>
          </a:p>
        </p:txBody>
      </p:sp>
    </p:spTree>
    <p:extLst>
      <p:ext uri="{BB962C8B-B14F-4D97-AF65-F5344CB8AC3E}">
        <p14:creationId xmlns:p14="http://schemas.microsoft.com/office/powerpoint/2010/main" val="1255443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Project </a:t>
            </a:r>
            <a:r>
              <a:rPr lang="nl-NL" dirty="0" err="1" smtClean="0"/>
              <a:t>structure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8402" y="1337106"/>
            <a:ext cx="3765789" cy="4089600"/>
          </a:xfrm>
        </p:spPr>
        <p:txBody>
          <a:bodyPr/>
          <a:lstStyle/>
          <a:p>
            <a:r>
              <a:rPr lang="nl-NL" dirty="0" err="1" smtClean="0"/>
              <a:t>Funded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RWS</a:t>
            </a:r>
          </a:p>
          <a:p>
            <a:r>
              <a:rPr lang="nl-NL" dirty="0" smtClean="0"/>
              <a:t>Led </a:t>
            </a:r>
            <a:r>
              <a:rPr lang="nl-NL" dirty="0" err="1" smtClean="0"/>
              <a:t>by</a:t>
            </a:r>
            <a:r>
              <a:rPr lang="nl-NL" dirty="0" smtClean="0"/>
              <a:t> Leiden (Hans)</a:t>
            </a:r>
          </a:p>
          <a:p>
            <a:r>
              <a:rPr lang="nl-NL" dirty="0" smtClean="0"/>
              <a:t>Deployment </a:t>
            </a:r>
            <a:r>
              <a:rPr lang="nl-NL" dirty="0" err="1" smtClean="0"/>
              <a:t>by</a:t>
            </a:r>
            <a:r>
              <a:rPr lang="nl-NL" dirty="0" smtClean="0"/>
              <a:t> VLIZ </a:t>
            </a:r>
            <a:r>
              <a:rPr lang="nl-NL" dirty="0" err="1" smtClean="0"/>
              <a:t>and</a:t>
            </a:r>
            <a:r>
              <a:rPr lang="nl-NL" dirty="0" smtClean="0"/>
              <a:t> WMR (</a:t>
            </a:r>
            <a:r>
              <a:rPr lang="nl-NL" dirty="0" err="1" smtClean="0"/>
              <a:t>aka</a:t>
            </a:r>
            <a:r>
              <a:rPr lang="nl-NL" dirty="0" smtClean="0"/>
              <a:t> Dick)</a:t>
            </a:r>
          </a:p>
          <a:p>
            <a:r>
              <a:rPr lang="nl-NL" dirty="0" smtClean="0"/>
              <a:t>Processing of </a:t>
            </a:r>
            <a:r>
              <a:rPr lang="nl-NL" dirty="0" err="1" smtClean="0"/>
              <a:t>acoustic</a:t>
            </a:r>
            <a:r>
              <a:rPr lang="nl-NL" dirty="0" smtClean="0"/>
              <a:t> data </a:t>
            </a:r>
            <a:r>
              <a:rPr lang="nl-NL" dirty="0" err="1" smtClean="0"/>
              <a:t>by</a:t>
            </a:r>
            <a:r>
              <a:rPr lang="nl-NL" dirty="0" smtClean="0"/>
              <a:t> WMR</a:t>
            </a:r>
          </a:p>
          <a:p>
            <a:r>
              <a:rPr lang="nl-NL" dirty="0" err="1" smtClean="0"/>
              <a:t>Further</a:t>
            </a:r>
            <a:r>
              <a:rPr lang="nl-NL" dirty="0" smtClean="0"/>
              <a:t> analysis </a:t>
            </a:r>
            <a:r>
              <a:rPr lang="nl-NL" dirty="0" err="1" smtClean="0"/>
              <a:t>by</a:t>
            </a:r>
            <a:r>
              <a:rPr lang="nl-NL" dirty="0" smtClean="0"/>
              <a:t> Leiden (Annebelle)?</a:t>
            </a:r>
          </a:p>
          <a:p>
            <a:r>
              <a:rPr lang="nl-NL" dirty="0" smtClean="0"/>
              <a:t>Joint effort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reporting</a:t>
            </a:r>
            <a:endParaRPr lang="nl-NL" dirty="0" smtClean="0"/>
          </a:p>
          <a:p>
            <a:r>
              <a:rPr lang="nl-NL" dirty="0" err="1" smtClean="0"/>
              <a:t>Combined</a:t>
            </a:r>
            <a:r>
              <a:rPr lang="nl-NL" dirty="0" smtClean="0"/>
              <a:t> </a:t>
            </a:r>
            <a:r>
              <a:rPr lang="nl-NL" dirty="0" err="1" smtClean="0"/>
              <a:t>deployments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PCAD4cod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91" y="2383201"/>
            <a:ext cx="4959809" cy="246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50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/>
              <a:t>Aim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Test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AZFP </a:t>
            </a:r>
            <a:r>
              <a:rPr lang="nl-NL" dirty="0" err="1"/>
              <a:t>for</a:t>
            </a:r>
            <a:r>
              <a:rPr lang="nl-NL" dirty="0"/>
              <a:t> monitoring marine life in </a:t>
            </a:r>
            <a:r>
              <a:rPr lang="nl-NL" dirty="0" err="1"/>
              <a:t>OWFs</a:t>
            </a:r>
            <a:endParaRPr lang="nl-NL" dirty="0"/>
          </a:p>
          <a:p>
            <a:r>
              <a:rPr lang="nl-NL" dirty="0"/>
              <a:t>Monitor change in </a:t>
            </a:r>
            <a:r>
              <a:rPr lang="nl-NL" dirty="0" err="1"/>
              <a:t>biomass</a:t>
            </a:r>
            <a:r>
              <a:rPr lang="nl-NL" dirty="0"/>
              <a:t> over </a:t>
            </a:r>
            <a:r>
              <a:rPr lang="nl-NL" dirty="0" err="1"/>
              <a:t>the</a:t>
            </a:r>
            <a:r>
              <a:rPr lang="nl-NL" dirty="0"/>
              <a:t> course of 1 </a:t>
            </a:r>
            <a:r>
              <a:rPr lang="nl-NL" dirty="0" err="1"/>
              <a:t>month</a:t>
            </a:r>
            <a:r>
              <a:rPr lang="nl-NL" dirty="0"/>
              <a:t>, </a:t>
            </a:r>
            <a:r>
              <a:rPr lang="nl-NL" dirty="0" err="1"/>
              <a:t>accross</a:t>
            </a:r>
            <a:r>
              <a:rPr lang="nl-NL" dirty="0"/>
              <a:t> 3 different </a:t>
            </a:r>
            <a:r>
              <a:rPr lang="nl-NL" dirty="0" err="1"/>
              <a:t>OWFs</a:t>
            </a:r>
            <a:endParaRPr lang="nl-NL" dirty="0"/>
          </a:p>
          <a:p>
            <a:r>
              <a:rPr lang="nl-NL" dirty="0" err="1"/>
              <a:t>Indication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effect of </a:t>
            </a:r>
            <a:r>
              <a:rPr lang="nl-NL" dirty="0" err="1"/>
              <a:t>seismics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pile</a:t>
            </a:r>
            <a:r>
              <a:rPr lang="nl-NL" dirty="0"/>
              <a:t> </a:t>
            </a:r>
            <a:r>
              <a:rPr lang="nl-NL" dirty="0" err="1"/>
              <a:t>driving</a:t>
            </a:r>
            <a:r>
              <a:rPr lang="nl-NL" dirty="0"/>
              <a:t> sounds on marine </a:t>
            </a:r>
            <a:r>
              <a:rPr lang="nl-NL" dirty="0" err="1"/>
              <a:t>communities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9426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Lack</a:t>
            </a:r>
            <a:r>
              <a:rPr lang="nl-NL" dirty="0" smtClean="0"/>
              <a:t> of ressources </a:t>
            </a:r>
            <a:r>
              <a:rPr lang="nl-NL" dirty="0" err="1" smtClean="0"/>
              <a:t>for</a:t>
            </a:r>
            <a:r>
              <a:rPr lang="nl-NL" dirty="0" smtClean="0"/>
              <a:t> last </a:t>
            </a:r>
            <a:r>
              <a:rPr lang="nl-NL" dirty="0" err="1" smtClean="0"/>
              <a:t>deployment</a:t>
            </a:r>
            <a:r>
              <a:rPr lang="nl-NL" dirty="0" smtClean="0"/>
              <a:t>?</a:t>
            </a:r>
          </a:p>
          <a:p>
            <a:r>
              <a:rPr lang="nl-NL" dirty="0"/>
              <a:t>How do we handle </a:t>
            </a:r>
            <a:r>
              <a:rPr lang="nl-NL" dirty="0" err="1"/>
              <a:t>the</a:t>
            </a:r>
            <a:r>
              <a:rPr lang="nl-NL" dirty="0"/>
              <a:t> last </a:t>
            </a:r>
            <a:r>
              <a:rPr lang="nl-NL" dirty="0" err="1"/>
              <a:t>deployement</a:t>
            </a:r>
            <a:r>
              <a:rPr lang="nl-NL" dirty="0"/>
              <a:t>? </a:t>
            </a:r>
            <a:r>
              <a:rPr lang="nl-NL" dirty="0" err="1"/>
              <a:t>Can</a:t>
            </a:r>
            <a:r>
              <a:rPr lang="nl-NL" dirty="0"/>
              <a:t> we skip </a:t>
            </a:r>
            <a:r>
              <a:rPr lang="nl-NL" dirty="0" err="1"/>
              <a:t>the</a:t>
            </a:r>
            <a:r>
              <a:rPr lang="nl-NL" dirty="0"/>
              <a:t> NL </a:t>
            </a:r>
            <a:r>
              <a:rPr lang="nl-NL" dirty="0" err="1"/>
              <a:t>deployment</a:t>
            </a:r>
            <a:r>
              <a:rPr lang="nl-NL" dirty="0"/>
              <a:t>?</a:t>
            </a:r>
          </a:p>
          <a:p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expectations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 smtClean="0"/>
              <a:t>results</a:t>
            </a:r>
            <a:r>
              <a:rPr lang="nl-NL" dirty="0" smtClean="0"/>
              <a:t>/report?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370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/>
              <a:t>Principles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5474775" cy="4089600"/>
          </a:xfrm>
        </p:spPr>
        <p:txBody>
          <a:bodyPr/>
          <a:lstStyle/>
          <a:p>
            <a:r>
              <a:rPr lang="nl-NL" dirty="0" err="1"/>
              <a:t>Upward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nl-NL" dirty="0"/>
          </a:p>
          <a:p>
            <a:r>
              <a:rPr lang="nl-NL" dirty="0"/>
              <a:t>Long time monitoring</a:t>
            </a:r>
          </a:p>
          <a:p>
            <a:r>
              <a:rPr lang="nl-NL" dirty="0"/>
              <a:t>Multi-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ability</a:t>
            </a:r>
            <a:endParaRPr lang="nl-NL" dirty="0"/>
          </a:p>
          <a:p>
            <a:r>
              <a:rPr lang="nl-NL" dirty="0" err="1"/>
              <a:t>Initially</a:t>
            </a:r>
            <a:r>
              <a:rPr lang="nl-NL" dirty="0"/>
              <a:t> </a:t>
            </a:r>
            <a:r>
              <a:rPr lang="nl-NL" dirty="0" err="1"/>
              <a:t>designed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zooplankton</a:t>
            </a:r>
            <a:r>
              <a:rPr lang="nl-NL" dirty="0"/>
              <a:t> monitoring</a:t>
            </a:r>
          </a:p>
        </p:txBody>
      </p:sp>
      <p:pic>
        <p:nvPicPr>
          <p:cNvPr id="1026" name="Picture 2" descr="Image result for ASL AZ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2057400"/>
            <a:ext cx="2190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7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/>
              <a:t>Frames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923" y="1904170"/>
            <a:ext cx="5667375" cy="324568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280546" y="3181350"/>
            <a:ext cx="2247900" cy="5429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0546" y="2981326"/>
            <a:ext cx="2143125" cy="74294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1642" y="3705225"/>
            <a:ext cx="123950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>
                <a:latin typeface="Verdana" pitchFamily="34" charset="0"/>
              </a:rPr>
              <a:t>transducers</a:t>
            </a:r>
          </a:p>
        </p:txBody>
      </p:sp>
    </p:spTree>
    <p:extLst>
      <p:ext uri="{BB962C8B-B14F-4D97-AF65-F5344CB8AC3E}">
        <p14:creationId xmlns:p14="http://schemas.microsoft.com/office/powerpoint/2010/main" val="162810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/>
              <a:t>Recording</a:t>
            </a:r>
            <a:r>
              <a:rPr lang="nl-NL" dirty="0"/>
              <a:t> plan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3 </a:t>
            </a:r>
            <a:r>
              <a:rPr lang="nl-NL" dirty="0" err="1"/>
              <a:t>deployments</a:t>
            </a:r>
            <a:endParaRPr lang="nl-NL" dirty="0"/>
          </a:p>
          <a:p>
            <a:pPr lvl="1"/>
            <a:r>
              <a:rPr lang="nl-NL" dirty="0" err="1"/>
              <a:t>Belwind</a:t>
            </a:r>
            <a:r>
              <a:rPr lang="nl-NL" dirty="0"/>
              <a:t> (</a:t>
            </a:r>
            <a:r>
              <a:rPr lang="nl-NL" dirty="0" err="1"/>
              <a:t>seismic</a:t>
            </a:r>
            <a:r>
              <a:rPr lang="nl-NL" dirty="0"/>
              <a:t> survey) – 15/07 </a:t>
            </a:r>
            <a:r>
              <a:rPr lang="nl-NL" dirty="0" err="1"/>
              <a:t>to</a:t>
            </a:r>
            <a:r>
              <a:rPr lang="nl-NL" dirty="0"/>
              <a:t> 11/08</a:t>
            </a:r>
          </a:p>
          <a:p>
            <a:pPr lvl="1"/>
            <a:r>
              <a:rPr lang="nl-NL" dirty="0"/>
              <a:t>C-Power (</a:t>
            </a:r>
            <a:r>
              <a:rPr lang="nl-NL" dirty="0" err="1"/>
              <a:t>pile</a:t>
            </a:r>
            <a:r>
              <a:rPr lang="nl-NL" dirty="0"/>
              <a:t> </a:t>
            </a:r>
            <a:r>
              <a:rPr lang="nl-NL" dirty="0" err="1"/>
              <a:t>driving</a:t>
            </a:r>
            <a:r>
              <a:rPr lang="nl-NL" dirty="0"/>
              <a:t>) – 22/08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smtClean="0"/>
              <a:t>20/09</a:t>
            </a:r>
          </a:p>
          <a:p>
            <a:pPr lvl="1"/>
            <a:r>
              <a:rPr lang="nl-NL" dirty="0" smtClean="0"/>
              <a:t>Gemini (blank) - ? </a:t>
            </a:r>
            <a:r>
              <a:rPr lang="nl-NL" dirty="0" err="1"/>
              <a:t>t</a:t>
            </a:r>
            <a:r>
              <a:rPr lang="nl-NL" dirty="0" err="1" smtClean="0"/>
              <a:t>o</a:t>
            </a:r>
            <a:r>
              <a:rPr lang="nl-NL" dirty="0" smtClean="0"/>
              <a:t> ?</a:t>
            </a:r>
            <a:endParaRPr lang="nl-NL" dirty="0"/>
          </a:p>
          <a:p>
            <a:r>
              <a:rPr lang="nl-NL" dirty="0"/>
              <a:t>Pair </a:t>
            </a:r>
            <a:r>
              <a:rPr lang="nl-NL" dirty="0" err="1" smtClean="0"/>
              <a:t>deployment</a:t>
            </a:r>
            <a:r>
              <a:rPr lang="nl-NL" dirty="0" smtClean="0"/>
              <a:t> </a:t>
            </a:r>
            <a:r>
              <a:rPr lang="nl-NL" dirty="0"/>
              <a:t>(in </a:t>
            </a:r>
            <a:r>
              <a:rPr lang="nl-NL" dirty="0" err="1"/>
              <a:t>and</a:t>
            </a:r>
            <a:r>
              <a:rPr lang="nl-NL" dirty="0"/>
              <a:t> out </a:t>
            </a:r>
            <a:r>
              <a:rPr lang="nl-NL" dirty="0" err="1"/>
              <a:t>the</a:t>
            </a:r>
            <a:r>
              <a:rPr lang="nl-NL" dirty="0"/>
              <a:t> OWF)</a:t>
            </a:r>
          </a:p>
          <a:p>
            <a:r>
              <a:rPr lang="nl-NL" dirty="0"/>
              <a:t>2 AZFP units</a:t>
            </a:r>
          </a:p>
          <a:p>
            <a:pPr lvl="1"/>
            <a:r>
              <a:rPr lang="nl-NL" dirty="0"/>
              <a:t>38, 125, 200, 455 kHz – </a:t>
            </a:r>
            <a:r>
              <a:rPr lang="nl-NL" dirty="0" err="1"/>
              <a:t>deployed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OWF</a:t>
            </a:r>
          </a:p>
          <a:p>
            <a:pPr lvl="1"/>
            <a:r>
              <a:rPr lang="nl-NL" dirty="0"/>
              <a:t>125, 200, 455, 769 kHz – </a:t>
            </a:r>
            <a:r>
              <a:rPr lang="nl-NL" dirty="0" err="1"/>
              <a:t>deployed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smtClean="0"/>
              <a:t>OWF</a:t>
            </a:r>
          </a:p>
          <a:p>
            <a:r>
              <a:rPr lang="nl-NL" dirty="0" err="1" smtClean="0"/>
              <a:t>Locations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843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9A0A-C099-4F96-8E39-5ED72329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US" dirty="0" smtClean="0"/>
              <a:t>Data 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6E3AC-CCB7-49FA-A044-DEEF61D2D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771"/>
            <a:ext cx="9144000" cy="43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7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4B20-3125-4DD9-A43E-50023DD4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US" dirty="0" smtClean="0"/>
              <a:t>An annoying issue with the data...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B1405-8D5C-471E-B142-3F88B7DA3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2E3EA-5F33-4D5A-8B88-769E6FF97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539"/>
            <a:ext cx="9144000" cy="490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Data processing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491642" y="2809875"/>
            <a:ext cx="1504950" cy="733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2587142" y="2809875"/>
            <a:ext cx="2746858" cy="733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Removal of bottom and surface bubbles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1996592" y="3176588"/>
            <a:ext cx="590550" cy="0"/>
          </a:xfrm>
          <a:prstGeom prst="straightConnector1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5334000" y="3176588"/>
            <a:ext cx="742950" cy="0"/>
          </a:xfrm>
          <a:prstGeom prst="straightConnector1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76950" y="2732252"/>
            <a:ext cx="2552700" cy="8886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/>
              <a:t>Integration @ 125 kHz </a:t>
            </a:r>
            <a:r>
              <a:rPr lang="en-GB" dirty="0"/>
              <a:t>with different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86234" y="2809874"/>
            <a:ext cx="41126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err="1" smtClean="0">
                <a:solidFill>
                  <a:schemeClr val="accent6"/>
                </a:solidFill>
                <a:latin typeface="Verdana" pitchFamily="34" charset="0"/>
              </a:rPr>
              <a:t>Sv</a:t>
            </a:r>
            <a:endParaRPr lang="en-GB" sz="1400" dirty="0" smtClean="0">
              <a:solidFill>
                <a:schemeClr val="accent6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1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/>
              <a:t>Processing </a:t>
            </a:r>
            <a:r>
              <a:rPr lang="nl-NL" dirty="0" err="1"/>
              <a:t>outputs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integration</a:t>
            </a:r>
            <a:endParaRPr lang="nl-NL" dirty="0"/>
          </a:p>
          <a:p>
            <a:r>
              <a:rPr lang="nl-NL" dirty="0"/>
              <a:t>Integration over </a:t>
            </a:r>
            <a:r>
              <a:rPr lang="nl-NL" dirty="0" err="1"/>
              <a:t>thresholded</a:t>
            </a:r>
            <a:r>
              <a:rPr lang="nl-NL" dirty="0"/>
              <a:t> data</a:t>
            </a:r>
          </a:p>
          <a:p>
            <a:pPr lvl="1"/>
            <a:r>
              <a:rPr lang="nl-NL" dirty="0"/>
              <a:t>63 dB</a:t>
            </a:r>
          </a:p>
          <a:p>
            <a:pPr lvl="1"/>
            <a:r>
              <a:rPr lang="nl-NL" dirty="0"/>
              <a:t>70 dB</a:t>
            </a:r>
          </a:p>
          <a:p>
            <a:r>
              <a:rPr lang="nl-NL" dirty="0" err="1" smtClean="0"/>
              <a:t>Erosion</a:t>
            </a:r>
            <a:r>
              <a:rPr lang="nl-NL" dirty="0" smtClean="0"/>
              <a:t>/</a:t>
            </a:r>
            <a:r>
              <a:rPr lang="nl-NL" dirty="0" err="1" smtClean="0"/>
              <a:t>dilation</a:t>
            </a:r>
            <a:r>
              <a:rPr lang="nl-NL" dirty="0" smtClean="0"/>
              <a:t> steps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dirty="0" err="1" smtClean="0"/>
              <a:t>thresholded</a:t>
            </a:r>
            <a:r>
              <a:rPr lang="nl-NL" dirty="0" smtClean="0"/>
              <a:t> data:</a:t>
            </a:r>
          </a:p>
          <a:p>
            <a:pPr lvl="1"/>
            <a:r>
              <a:rPr lang="nl-NL" dirty="0" smtClean="0"/>
              <a:t>63 dB</a:t>
            </a:r>
          </a:p>
          <a:p>
            <a:pPr lvl="1"/>
            <a:r>
              <a:rPr lang="nl-NL" dirty="0" smtClean="0"/>
              <a:t>70 dB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1243714"/>
      </p:ext>
    </p:extLst>
  </p:cSld>
  <p:clrMapOvr>
    <a:masterClrMapping/>
  </p:clrMapOvr>
</p:sld>
</file>

<file path=ppt/theme/theme1.xml><?xml version="1.0" encoding="utf-8"?>
<a:theme xmlns:a="http://schemas.openxmlformats.org/drawingml/2006/main" name="Wageningen 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3"/>
        </a:solidFill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4057</TotalTime>
  <Words>364</Words>
  <Application>Microsoft Office PowerPoint</Application>
  <PresentationFormat>On-screen Show (4:3)</PresentationFormat>
  <Paragraphs>68</Paragraphs>
  <Slides>20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Verdana</vt:lpstr>
      <vt:lpstr>Wingdings</vt:lpstr>
      <vt:lpstr>Wageningen UR</vt:lpstr>
      <vt:lpstr>Adobe Acrobat Document</vt:lpstr>
      <vt:lpstr>Acoustic profiler study</vt:lpstr>
      <vt:lpstr>Aim of the project</vt:lpstr>
      <vt:lpstr>Principles</vt:lpstr>
      <vt:lpstr>Frames</vt:lpstr>
      <vt:lpstr>Recording plan</vt:lpstr>
      <vt:lpstr>Data example</vt:lpstr>
      <vt:lpstr>An annoying issue with the data...</vt:lpstr>
      <vt:lpstr>Data processing</vt:lpstr>
      <vt:lpstr>Processing outputs</vt:lpstr>
      <vt:lpstr>Processing</vt:lpstr>
      <vt:lpstr>Results Belwind</vt:lpstr>
      <vt:lpstr>Results Belwind</vt:lpstr>
      <vt:lpstr>Results Belwin</vt:lpstr>
      <vt:lpstr>Results C-Power</vt:lpstr>
      <vt:lpstr>Results C-Power</vt:lpstr>
      <vt:lpstr>Resuls C-Power</vt:lpstr>
      <vt:lpstr>Results C-power/Belwind</vt:lpstr>
      <vt:lpstr>Further work?</vt:lpstr>
      <vt:lpstr>Project structure</vt:lpstr>
      <vt:lpstr>Some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Berges, Benoit</cp:lastModifiedBy>
  <cp:revision>504</cp:revision>
  <dcterms:created xsi:type="dcterms:W3CDTF">2011-09-29T08:30:03Z</dcterms:created>
  <dcterms:modified xsi:type="dcterms:W3CDTF">2018-10-23T04:32:42Z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